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1808">
          <p15:clr>
            <a:srgbClr val="A4A3A4"/>
          </p15:clr>
        </p15:guide>
        <p15:guide id="3" pos="13824">
          <p15:clr>
            <a:srgbClr val="A4A3A4"/>
          </p15:clr>
        </p15:guide>
      </p15:sldGuideLst>
    </p:ext>
    <p:ext uri="GoogleSlidesCustomDataVersion2">
      <go:slidesCustomData xmlns:go="http://customooxmlschemas.google.com/" r:id="rId7" roundtripDataSignature="AMtx7mgfnW8KDcmD5+vHnifqAsgbPskY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1808"/>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ackground Image">
    <p:spTree>
      <p:nvGrpSpPr>
        <p:cNvPr id="15" name="Shape 15"/>
        <p:cNvGrpSpPr/>
        <p:nvPr/>
      </p:nvGrpSpPr>
      <p:grpSpPr>
        <a:xfrm>
          <a:off x="0" y="0"/>
          <a:ext cx="0" cy="0"/>
          <a:chOff x="0" y="0"/>
          <a:chExt cx="0" cy="0"/>
        </a:xfrm>
      </p:grpSpPr>
      <p:cxnSp>
        <p:nvCxnSpPr>
          <p:cNvPr id="16" name="Google Shape;16;p3"/>
          <p:cNvCxnSpPr/>
          <p:nvPr/>
        </p:nvCxnSpPr>
        <p:spPr>
          <a:xfrm>
            <a:off x="1116906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7" name="Google Shape;17;p3"/>
          <p:cNvCxnSpPr/>
          <p:nvPr/>
        </p:nvCxnSpPr>
        <p:spPr>
          <a:xfrm>
            <a:off x="11307763" y="7009765"/>
            <a:ext cx="914400" cy="914400"/>
          </a:xfrm>
          <a:prstGeom prst="straightConnector1">
            <a:avLst/>
          </a:prstGeom>
          <a:noFill/>
          <a:ln>
            <a:noFill/>
          </a:ln>
        </p:spPr>
      </p:cxnSp>
      <p:cxnSp>
        <p:nvCxnSpPr>
          <p:cNvPr id="18" name="Google Shape;18;p3"/>
          <p:cNvCxnSpPr/>
          <p:nvPr/>
        </p:nvCxnSpPr>
        <p:spPr>
          <a:xfrm>
            <a:off x="2194560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9" name="Google Shape;19;p3"/>
          <p:cNvCxnSpPr/>
          <p:nvPr/>
        </p:nvCxnSpPr>
        <p:spPr>
          <a:xfrm>
            <a:off x="32577212" y="6431836"/>
            <a:ext cx="0" cy="24886364"/>
          </a:xfrm>
          <a:prstGeom prst="straightConnector1">
            <a:avLst/>
          </a:prstGeom>
          <a:noFill/>
          <a:ln cap="flat" cmpd="tri" w="88900">
            <a:solidFill>
              <a:schemeClr val="dk1"/>
            </a:solidFill>
            <a:prstDash val="solid"/>
            <a:round/>
            <a:headEnd len="med" w="med" type="oval"/>
            <a:tailEnd len="med" w="med" type="oval"/>
          </a:ln>
        </p:spPr>
      </p:cxnSp>
      <p:sp>
        <p:nvSpPr>
          <p:cNvPr id="20" name="Google Shape;20;p3"/>
          <p:cNvSpPr txBox="1"/>
          <p:nvPr>
            <p:ph idx="1" type="body"/>
          </p:nvPr>
        </p:nvSpPr>
        <p:spPr>
          <a:xfrm>
            <a:off x="914400" y="6644640"/>
            <a:ext cx="9798050" cy="148742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1" name="Google Shape;21;p3"/>
          <p:cNvSpPr/>
          <p:nvPr>
            <p:ph idx="2" type="pic"/>
          </p:nvPr>
        </p:nvSpPr>
        <p:spPr>
          <a:xfrm>
            <a:off x="914400" y="21843852"/>
            <a:ext cx="9798050" cy="7452360"/>
          </a:xfrm>
          <a:prstGeom prst="rect">
            <a:avLst/>
          </a:prstGeom>
          <a:solidFill>
            <a:srgbClr val="D8D8D8"/>
          </a:solidFill>
          <a:ln>
            <a:noFill/>
          </a:ln>
        </p:spPr>
      </p:sp>
      <p:sp>
        <p:nvSpPr>
          <p:cNvPr id="22" name="Google Shape;22;p3"/>
          <p:cNvSpPr/>
          <p:nvPr>
            <p:ph idx="3" type="pic"/>
          </p:nvPr>
        </p:nvSpPr>
        <p:spPr>
          <a:xfrm>
            <a:off x="33046966" y="17186910"/>
            <a:ext cx="9798050" cy="7452360"/>
          </a:xfrm>
          <a:prstGeom prst="rect">
            <a:avLst/>
          </a:prstGeom>
          <a:solidFill>
            <a:srgbClr val="D8D8D8"/>
          </a:solidFill>
          <a:ln>
            <a:noFill/>
          </a:ln>
        </p:spPr>
      </p:sp>
      <p:sp>
        <p:nvSpPr>
          <p:cNvPr id="23" name="Google Shape;23;p3"/>
          <p:cNvSpPr txBox="1"/>
          <p:nvPr>
            <p:ph idx="4" type="body"/>
          </p:nvPr>
        </p:nvSpPr>
        <p:spPr>
          <a:xfrm>
            <a:off x="11674474" y="6644640"/>
            <a:ext cx="9798050" cy="2292096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4" name="Google Shape;24;p3"/>
          <p:cNvSpPr txBox="1"/>
          <p:nvPr>
            <p:ph idx="5" type="body"/>
          </p:nvPr>
        </p:nvSpPr>
        <p:spPr>
          <a:xfrm>
            <a:off x="22516542" y="6705600"/>
            <a:ext cx="9448423" cy="66446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5" name="Google Shape;25;p3"/>
          <p:cNvSpPr txBox="1"/>
          <p:nvPr>
            <p:ph idx="6" type="body"/>
          </p:nvPr>
        </p:nvSpPr>
        <p:spPr>
          <a:xfrm>
            <a:off x="33046966" y="6705600"/>
            <a:ext cx="9798050" cy="993648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6" name="Google Shape;26;p3"/>
          <p:cNvSpPr txBox="1"/>
          <p:nvPr>
            <p:ph idx="7" type="body"/>
          </p:nvPr>
        </p:nvSpPr>
        <p:spPr>
          <a:xfrm>
            <a:off x="33046966" y="25130235"/>
            <a:ext cx="9798050" cy="4252487"/>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7" name="Google Shape;27;p3"/>
          <p:cNvSpPr/>
          <p:nvPr>
            <p:ph idx="8" type="chart"/>
          </p:nvPr>
        </p:nvSpPr>
        <p:spPr>
          <a:xfrm>
            <a:off x="22513521" y="14194529"/>
            <a:ext cx="9454334" cy="69421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54"/>
              </a:spcBef>
              <a:spcAft>
                <a:spcPts val="0"/>
              </a:spcAft>
              <a:buClr>
                <a:schemeClr val="dk1"/>
              </a:buClr>
              <a:buSzPts val="2392"/>
              <a:buFont typeface="Arial"/>
              <a:buChar char="•"/>
              <a:defRPr b="0" i="0" sz="2392" u="none" cap="none" strike="noStrike">
                <a:solidFill>
                  <a:schemeClr val="dk1"/>
                </a:solidFill>
                <a:latin typeface="Arial"/>
                <a:ea typeface="Arial"/>
                <a:cs typeface="Arial"/>
                <a:sym typeface="Arial"/>
              </a:defRPr>
            </a:lvl1pPr>
            <a:lvl2pPr lvl="1" marR="0" rtl="0" algn="l">
              <a:lnSpc>
                <a:spcPct val="90000"/>
              </a:lnSpc>
              <a:spcBef>
                <a:spcPts val="427"/>
              </a:spcBef>
              <a:spcAft>
                <a:spcPts val="0"/>
              </a:spcAft>
              <a:buClr>
                <a:schemeClr val="dk1"/>
              </a:buClr>
              <a:buSzPts val="2050"/>
              <a:buFont typeface="Arial"/>
              <a:buChar char="•"/>
              <a:defRPr b="0" i="0" sz="2050" u="none" cap="none" strike="noStrike">
                <a:solidFill>
                  <a:schemeClr val="dk1"/>
                </a:solidFill>
                <a:latin typeface="Arial"/>
                <a:ea typeface="Arial"/>
                <a:cs typeface="Arial"/>
                <a:sym typeface="Arial"/>
              </a:defRPr>
            </a:lvl2pPr>
            <a:lvl3pPr lvl="2" marR="0" rtl="0" algn="l">
              <a:lnSpc>
                <a:spcPct val="90000"/>
              </a:lnSpc>
              <a:spcBef>
                <a:spcPts val="427"/>
              </a:spcBef>
              <a:spcAft>
                <a:spcPts val="0"/>
              </a:spcAft>
              <a:buClr>
                <a:schemeClr val="dk1"/>
              </a:buClr>
              <a:buSzPts val="1708"/>
              <a:buFont typeface="Arial"/>
              <a:buChar char="•"/>
              <a:defRPr b="0" i="0" sz="1708" u="none" cap="none" strike="noStrike">
                <a:solidFill>
                  <a:schemeClr val="dk1"/>
                </a:solidFill>
                <a:latin typeface="Arial"/>
                <a:ea typeface="Arial"/>
                <a:cs typeface="Arial"/>
                <a:sym typeface="Arial"/>
              </a:defRPr>
            </a:lvl3pPr>
            <a:lvl4pPr lvl="3"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4pPr>
            <a:lvl5pPr lvl="4"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5pPr>
            <a:lvl6pPr lvl="5"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lvl="6"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lvl="7"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lvl="8"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8" name="Google Shape;28;p3"/>
          <p:cNvSpPr txBox="1"/>
          <p:nvPr>
            <p:ph idx="9" type="body"/>
          </p:nvPr>
        </p:nvSpPr>
        <p:spPr>
          <a:xfrm>
            <a:off x="22513522" y="21847581"/>
            <a:ext cx="9417420" cy="759610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02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p:nvPr/>
        </p:nvSpPr>
        <p:spPr>
          <a:xfrm>
            <a:off x="0" y="0"/>
            <a:ext cx="43891200" cy="54864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sp>
        <p:nvSpPr>
          <p:cNvPr id="7" name="Google Shape;7;p2"/>
          <p:cNvSpPr/>
          <p:nvPr/>
        </p:nvSpPr>
        <p:spPr>
          <a:xfrm>
            <a:off x="0" y="5257801"/>
            <a:ext cx="43891200" cy="265176"/>
          </a:xfrm>
          <a:prstGeom prst="rect">
            <a:avLst/>
          </a:prstGeom>
          <a:solidFill>
            <a:srgbClr val="8D50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Arial"/>
              <a:ea typeface="Arial"/>
              <a:cs typeface="Arial"/>
              <a:sym typeface="Arial"/>
            </a:endParaRPr>
          </a:p>
        </p:txBody>
      </p:sp>
      <p:sp>
        <p:nvSpPr>
          <p:cNvPr id="8" name="Google Shape;8;p2"/>
          <p:cNvSpPr/>
          <p:nvPr/>
        </p:nvSpPr>
        <p:spPr>
          <a:xfrm>
            <a:off x="0" y="31470600"/>
            <a:ext cx="43891200" cy="14478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cxnSp>
        <p:nvCxnSpPr>
          <p:cNvPr id="9" name="Google Shape;9;p2"/>
          <p:cNvCxnSpPr/>
          <p:nvPr/>
        </p:nvCxnSpPr>
        <p:spPr>
          <a:xfrm>
            <a:off x="31543262" y="30837464"/>
            <a:ext cx="0" cy="1588169"/>
          </a:xfrm>
          <a:prstGeom prst="straightConnector1">
            <a:avLst/>
          </a:prstGeom>
          <a:noFill/>
          <a:ln cap="flat" cmpd="sng" w="25400">
            <a:solidFill>
              <a:schemeClr val="lt1"/>
            </a:solidFill>
            <a:prstDash val="dash"/>
            <a:miter lim="800000"/>
            <a:headEnd len="sm" w="sm" type="none"/>
            <a:tailEnd len="sm" w="sm" type="none"/>
          </a:ln>
        </p:spPr>
      </p:cxnSp>
      <p:pic>
        <p:nvPicPr>
          <p:cNvPr id="10" name="Google Shape;10;p2"/>
          <p:cNvPicPr preferRelativeResize="0"/>
          <p:nvPr/>
        </p:nvPicPr>
        <p:blipFill rotWithShape="1">
          <a:blip r:embed="rId1">
            <a:alphaModFix/>
          </a:blip>
          <a:srcRect b="0" l="0" r="0" t="0"/>
          <a:stretch/>
        </p:blipFill>
        <p:spPr>
          <a:xfrm>
            <a:off x="1" y="0"/>
            <a:ext cx="37322118" cy="2503724"/>
          </a:xfrm>
          <a:prstGeom prst="rect">
            <a:avLst/>
          </a:prstGeom>
          <a:noFill/>
          <a:ln>
            <a:noFill/>
          </a:ln>
        </p:spPr>
      </p:pic>
      <p:pic>
        <p:nvPicPr>
          <p:cNvPr id="11" name="Google Shape;11;p2"/>
          <p:cNvPicPr preferRelativeResize="0"/>
          <p:nvPr/>
        </p:nvPicPr>
        <p:blipFill rotWithShape="1">
          <a:blip r:embed="rId1">
            <a:alphaModFix/>
          </a:blip>
          <a:srcRect b="0" l="65059" r="0" t="0"/>
          <a:stretch/>
        </p:blipFill>
        <p:spPr>
          <a:xfrm>
            <a:off x="1" y="31434024"/>
            <a:ext cx="43939859" cy="1471433"/>
          </a:xfrm>
          <a:prstGeom prst="rect">
            <a:avLst/>
          </a:prstGeom>
          <a:noFill/>
          <a:ln>
            <a:noFill/>
          </a:ln>
        </p:spPr>
      </p:pic>
      <p:pic>
        <p:nvPicPr>
          <p:cNvPr id="12" name="Google Shape;12;p2"/>
          <p:cNvPicPr preferRelativeResize="0"/>
          <p:nvPr/>
        </p:nvPicPr>
        <p:blipFill rotWithShape="1">
          <a:blip r:embed="rId1">
            <a:alphaModFix/>
          </a:blip>
          <a:srcRect b="0" l="65059" r="0" t="0"/>
          <a:stretch/>
        </p:blipFill>
        <p:spPr>
          <a:xfrm>
            <a:off x="1" y="2503724"/>
            <a:ext cx="43891201" cy="2982676"/>
          </a:xfrm>
          <a:prstGeom prst="rect">
            <a:avLst/>
          </a:prstGeom>
          <a:noFill/>
          <a:ln>
            <a:noFill/>
          </a:ln>
        </p:spPr>
      </p:pic>
      <p:pic>
        <p:nvPicPr>
          <p:cNvPr id="13" name="Google Shape;13;p2"/>
          <p:cNvPicPr preferRelativeResize="0"/>
          <p:nvPr/>
        </p:nvPicPr>
        <p:blipFill rotWithShape="1">
          <a:blip r:embed="rId1">
            <a:alphaModFix/>
          </a:blip>
          <a:srcRect b="0" l="65059" r="0" t="0"/>
          <a:stretch/>
        </p:blipFill>
        <p:spPr>
          <a:xfrm>
            <a:off x="36157168" y="0"/>
            <a:ext cx="7734033" cy="2982676"/>
          </a:xfrm>
          <a:prstGeom prst="rect">
            <a:avLst/>
          </a:prstGeom>
          <a:noFill/>
          <a:ln>
            <a:noFill/>
          </a:ln>
        </p:spPr>
      </p:pic>
      <p:pic>
        <p:nvPicPr>
          <p:cNvPr id="14" name="Google Shape;14;p2"/>
          <p:cNvPicPr preferRelativeResize="0"/>
          <p:nvPr/>
        </p:nvPicPr>
        <p:blipFill rotWithShape="1">
          <a:blip r:embed="rId1">
            <a:alphaModFix/>
          </a:blip>
          <a:srcRect b="0" l="65059" r="0" t="0"/>
          <a:stretch/>
        </p:blipFill>
        <p:spPr>
          <a:xfrm>
            <a:off x="1" y="31470601"/>
            <a:ext cx="43891201" cy="9550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 Id="rId11" Type="http://schemas.openxmlformats.org/officeDocument/2006/relationships/image" Target="../media/image7.png"/><Relationship Id="rId10"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1"/>
          <p:cNvSpPr txBox="1"/>
          <p:nvPr/>
        </p:nvSpPr>
        <p:spPr>
          <a:xfrm>
            <a:off x="11547595" y="30498710"/>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a:t>
            </a:r>
            <a:r>
              <a:rPr i="1" lang="en-US" sz="2800">
                <a:solidFill>
                  <a:schemeClr val="dk1"/>
                </a:solidFill>
              </a:rPr>
              <a:t>1: Thermal Photo of Grounding Switch</a:t>
            </a:r>
            <a:r>
              <a:rPr b="0" i="1"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34" name="Google Shape;34;p1"/>
          <p:cNvGrpSpPr/>
          <p:nvPr/>
        </p:nvGrpSpPr>
        <p:grpSpPr>
          <a:xfrm>
            <a:off x="11875329" y="22993936"/>
            <a:ext cx="9174326" cy="6880705"/>
            <a:chOff x="5518925" y="1772750"/>
            <a:chExt cx="2774550" cy="2080900"/>
          </a:xfrm>
        </p:grpSpPr>
        <p:pic>
          <p:nvPicPr>
            <p:cNvPr id="35" name="Google Shape;35;p1"/>
            <p:cNvPicPr preferRelativeResize="0"/>
            <p:nvPr/>
          </p:nvPicPr>
          <p:blipFill>
            <a:blip r:embed="rId3">
              <a:alphaModFix/>
            </a:blip>
            <a:stretch>
              <a:fillRect/>
            </a:stretch>
          </p:blipFill>
          <p:spPr>
            <a:xfrm>
              <a:off x="5518925" y="1772750"/>
              <a:ext cx="2774550" cy="2080900"/>
            </a:xfrm>
            <a:prstGeom prst="rect">
              <a:avLst/>
            </a:prstGeom>
            <a:noFill/>
            <a:ln>
              <a:noFill/>
            </a:ln>
          </p:spPr>
        </p:pic>
        <p:sp>
          <p:nvSpPr>
            <p:cNvPr id="36" name="Google Shape;36;p1"/>
            <p:cNvSpPr/>
            <p:nvPr/>
          </p:nvSpPr>
          <p:spPr>
            <a:xfrm>
              <a:off x="6484975" y="2195325"/>
              <a:ext cx="279900" cy="24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 name="Google Shape;37;p1"/>
          <p:cNvSpPr txBox="1"/>
          <p:nvPr/>
        </p:nvSpPr>
        <p:spPr>
          <a:xfrm>
            <a:off x="1176950" y="17141875"/>
            <a:ext cx="9562200" cy="136221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lang="en-US" sz="4800" u="sng">
                <a:solidFill>
                  <a:srgbClr val="5D0025"/>
                </a:solidFill>
              </a:rPr>
              <a:t>Solution</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3000">
                <a:solidFill>
                  <a:schemeClr val="dk1"/>
                </a:solidFill>
              </a:rPr>
              <a:t>Our </a:t>
            </a:r>
            <a:r>
              <a:rPr lang="en-US" sz="3000">
                <a:solidFill>
                  <a:schemeClr val="dk1"/>
                </a:solidFill>
              </a:rPr>
              <a:t>solution</a:t>
            </a:r>
            <a:r>
              <a:rPr lang="en-US" sz="3000">
                <a:solidFill>
                  <a:schemeClr val="dk1"/>
                </a:solidFill>
              </a:rPr>
              <a:t> was to create a </a:t>
            </a:r>
            <a:r>
              <a:rPr lang="en-US" sz="3000">
                <a:solidFill>
                  <a:schemeClr val="dk1"/>
                </a:solidFill>
              </a:rPr>
              <a:t>thermal</a:t>
            </a:r>
            <a:r>
              <a:rPr lang="en-US" sz="3000">
                <a:solidFill>
                  <a:schemeClr val="dk1"/>
                </a:solidFill>
              </a:rPr>
              <a:t> remote viewing system that will be placed inside the switchgear in view of the ground switch. A website will then be connected to the microcontroller through Wi-Fi. The system has two major functions.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2200"/>
              </a:spcBef>
              <a:spcAft>
                <a:spcPts val="0"/>
              </a:spcAft>
              <a:buClr>
                <a:srgbClr val="000000"/>
              </a:buClr>
              <a:buSzPts val="2800"/>
              <a:buFont typeface="Arial"/>
              <a:buNone/>
            </a:pPr>
            <a:r>
              <a:rPr b="1" lang="en-US" sz="3000">
                <a:solidFill>
                  <a:schemeClr val="dk2"/>
                </a:solidFill>
              </a:rPr>
              <a:t>Switch Viewing</a:t>
            </a:r>
            <a:endParaRPr b="0" i="0" sz="3000" u="none" cap="none" strike="noStrike">
              <a:solidFill>
                <a:schemeClr val="dk1"/>
              </a:solidFill>
              <a:latin typeface="Arial"/>
              <a:ea typeface="Arial"/>
              <a:cs typeface="Arial"/>
              <a:sym typeface="Arial"/>
            </a:endParaRPr>
          </a:p>
          <a:p>
            <a:pPr indent="-469900" lvl="1" marL="914400" marR="0" rtl="0" algn="l">
              <a:lnSpc>
                <a:spcPct val="164285"/>
              </a:lnSpc>
              <a:spcBef>
                <a:spcPts val="800"/>
              </a:spcBef>
              <a:spcAft>
                <a:spcPts val="0"/>
              </a:spcAft>
              <a:buClr>
                <a:schemeClr val="dk2"/>
              </a:buClr>
              <a:buSzPts val="3700"/>
              <a:buFont typeface="Arial"/>
              <a:buChar char="•"/>
            </a:pPr>
            <a:r>
              <a:rPr lang="en-US" sz="3000">
                <a:solidFill>
                  <a:schemeClr val="dk1"/>
                </a:solidFill>
              </a:rPr>
              <a:t>The thermal camera will send its pixel data to the microcontroller. The microcontroller will then compress the data and send it to the website to be viewed </a:t>
            </a:r>
            <a:r>
              <a:rPr lang="en-US" sz="3000">
                <a:solidFill>
                  <a:schemeClr val="dk2"/>
                </a:solidFill>
              </a:rPr>
              <a:t>[See Figure 4]</a:t>
            </a:r>
            <a:r>
              <a:rPr lang="en-US" sz="3000">
                <a:solidFill>
                  <a:schemeClr val="dk1"/>
                </a:solidFill>
              </a:rPr>
              <a:t>.The image frames will be sent one by one to mimic a slow video stream. </a:t>
            </a:r>
            <a:endParaRPr b="0" i="0" sz="1600" u="none" cap="none" strike="noStrike">
              <a:solidFill>
                <a:srgbClr val="000000"/>
              </a:solidFill>
              <a:latin typeface="Arial"/>
              <a:ea typeface="Arial"/>
              <a:cs typeface="Arial"/>
              <a:sym typeface="Arial"/>
            </a:endParaRPr>
          </a:p>
          <a:p>
            <a:pPr indent="0" lvl="0" marL="0" marR="0" rtl="0" algn="l">
              <a:lnSpc>
                <a:spcPct val="164285"/>
              </a:lnSpc>
              <a:spcBef>
                <a:spcPts val="2200"/>
              </a:spcBef>
              <a:spcAft>
                <a:spcPts val="0"/>
              </a:spcAft>
              <a:buClr>
                <a:srgbClr val="000000"/>
              </a:buClr>
              <a:buSzPts val="2800"/>
              <a:buFont typeface="Arial"/>
              <a:buNone/>
            </a:pPr>
            <a:r>
              <a:rPr b="1" lang="en-US" sz="3000">
                <a:solidFill>
                  <a:schemeClr val="dk2"/>
                </a:solidFill>
              </a:rPr>
              <a:t>Automated Detection</a:t>
            </a:r>
            <a:endParaRPr b="0" i="0" sz="3000" u="none" cap="none" strike="noStrike">
              <a:solidFill>
                <a:schemeClr val="dk1"/>
              </a:solidFill>
              <a:latin typeface="Arial"/>
              <a:ea typeface="Arial"/>
              <a:cs typeface="Arial"/>
              <a:sym typeface="Arial"/>
            </a:endParaRPr>
          </a:p>
          <a:p>
            <a:pPr indent="-469900" lvl="1" marL="914400" marR="0" rtl="0" algn="l">
              <a:lnSpc>
                <a:spcPct val="164285"/>
              </a:lnSpc>
              <a:spcBef>
                <a:spcPts val="800"/>
              </a:spcBef>
              <a:spcAft>
                <a:spcPts val="0"/>
              </a:spcAft>
              <a:buClr>
                <a:schemeClr val="dk2"/>
              </a:buClr>
              <a:buSzPts val="3700"/>
              <a:buFont typeface="Arial"/>
              <a:buChar char="•"/>
            </a:pPr>
            <a:r>
              <a:rPr lang="en-US" sz="3000">
                <a:solidFill>
                  <a:schemeClr val="dk1"/>
                </a:solidFill>
              </a:rPr>
              <a:t>When receiving the pixel data from the thermal camera, the microcontroller will process that data and make a determination on whether the switch is open or closed.</a:t>
            </a:r>
            <a:endParaRPr b="0" i="0" sz="1600" u="none" cap="none" strike="noStrike">
              <a:solidFill>
                <a:srgbClr val="000000"/>
              </a:solidFill>
              <a:latin typeface="Arial"/>
              <a:ea typeface="Arial"/>
              <a:cs typeface="Arial"/>
              <a:sym typeface="Arial"/>
            </a:endParaRPr>
          </a:p>
        </p:txBody>
      </p:sp>
      <p:sp>
        <p:nvSpPr>
          <p:cNvPr id="38" name="Google Shape;38;p1"/>
          <p:cNvSpPr/>
          <p:nvPr/>
        </p:nvSpPr>
        <p:spPr>
          <a:xfrm>
            <a:off x="1688825" y="1207050"/>
            <a:ext cx="40679700" cy="3428400"/>
          </a:xfrm>
          <a:prstGeom prst="rect">
            <a:avLst/>
          </a:prstGeom>
          <a:noFill/>
          <a:ln>
            <a:noFill/>
          </a:ln>
        </p:spPr>
        <p:txBody>
          <a:bodyPr anchorCtr="0" anchor="t" bIns="38950" lIns="77925" spcFirstLastPara="1" rIns="77925" wrap="square" tIns="38950">
            <a:spAutoFit/>
          </a:bodyPr>
          <a:lstStyle/>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chemeClr val="lt1"/>
                </a:solidFill>
                <a:latin typeface="Arial"/>
                <a:ea typeface="Arial"/>
                <a:cs typeface="Arial"/>
                <a:sym typeface="Arial"/>
              </a:rPr>
              <a:t>Remote Viewing within High Voltage Apparatus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13"/>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Blake Bagley, Julia Garcia, Erica Mathew</a:t>
            </a:r>
            <a:endParaRPr/>
          </a:p>
          <a:p>
            <a:pPr indent="0" lvl="0" marL="0" marR="0" rtl="0" algn="ctr">
              <a:lnSpc>
                <a:spcPct val="100000"/>
              </a:lnSpc>
              <a:spcBef>
                <a:spcPts val="2051"/>
              </a:spcBef>
              <a:spcAft>
                <a:spcPts val="0"/>
              </a:spcAft>
              <a:buClr>
                <a:srgbClr val="000000"/>
              </a:buClr>
              <a:buSzPts val="5400"/>
              <a:buFont typeface="Arial"/>
              <a:buNone/>
            </a:pPr>
            <a:r>
              <a:rPr b="1" lang="en-US" sz="5400">
                <a:solidFill>
                  <a:schemeClr val="lt1"/>
                </a:solidFill>
              </a:rPr>
              <a:t>Professor Enjeti</a:t>
            </a:r>
            <a:endParaRPr b="0" i="0" sz="1400" u="none" cap="none" strike="noStrike">
              <a:solidFill>
                <a:srgbClr val="000000"/>
              </a:solidFill>
              <a:latin typeface="Arial"/>
              <a:ea typeface="Arial"/>
              <a:cs typeface="Arial"/>
              <a:sym typeface="Arial"/>
            </a:endParaRPr>
          </a:p>
        </p:txBody>
      </p:sp>
      <p:sp>
        <p:nvSpPr>
          <p:cNvPr id="39" name="Google Shape;39;p1"/>
          <p:cNvSpPr txBox="1"/>
          <p:nvPr/>
        </p:nvSpPr>
        <p:spPr>
          <a:xfrm>
            <a:off x="914400" y="7003709"/>
            <a:ext cx="9829801" cy="4735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77"/>
              <a:buFont typeface="Arial"/>
              <a:buNone/>
            </a:pPr>
            <a:r>
              <a:t/>
            </a:r>
            <a:endParaRPr b="0" i="0" sz="2477" u="none" cap="none" strike="noStrike">
              <a:solidFill>
                <a:schemeClr val="dk1"/>
              </a:solidFill>
              <a:latin typeface="Arial"/>
              <a:ea typeface="Arial"/>
              <a:cs typeface="Arial"/>
              <a:sym typeface="Arial"/>
            </a:endParaRPr>
          </a:p>
        </p:txBody>
      </p:sp>
      <p:grpSp>
        <p:nvGrpSpPr>
          <p:cNvPr id="40" name="Google Shape;40;p1"/>
          <p:cNvGrpSpPr/>
          <p:nvPr/>
        </p:nvGrpSpPr>
        <p:grpSpPr>
          <a:xfrm>
            <a:off x="16141886" y="23896259"/>
            <a:ext cx="3922500" cy="1831500"/>
            <a:chOff x="16141898" y="23265172"/>
            <a:chExt cx="3922500" cy="1831500"/>
          </a:xfrm>
        </p:grpSpPr>
        <p:sp>
          <p:nvSpPr>
            <p:cNvPr id="41" name="Google Shape;41;p1"/>
            <p:cNvSpPr/>
            <p:nvPr/>
          </p:nvSpPr>
          <p:spPr>
            <a:xfrm>
              <a:off x="16141898" y="23265172"/>
              <a:ext cx="3922500" cy="18315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sp>
          <p:nvSpPr>
            <p:cNvPr id="42" name="Google Shape;42;p1"/>
            <p:cNvSpPr/>
            <p:nvPr/>
          </p:nvSpPr>
          <p:spPr>
            <a:xfrm>
              <a:off x="16368925" y="23532547"/>
              <a:ext cx="329323" cy="130105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sp>
          <p:nvSpPr>
            <p:cNvPr id="43" name="Google Shape;43;p1"/>
            <p:cNvSpPr/>
            <p:nvPr/>
          </p:nvSpPr>
          <p:spPr>
            <a:xfrm rot="10800000">
              <a:off x="19430283" y="23530383"/>
              <a:ext cx="329323" cy="130105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grpSp>
      <p:sp>
        <p:nvSpPr>
          <p:cNvPr id="44" name="Google Shape;44;p1"/>
          <p:cNvSpPr txBox="1"/>
          <p:nvPr/>
        </p:nvSpPr>
        <p:spPr>
          <a:xfrm>
            <a:off x="16368988" y="24647460"/>
            <a:ext cx="3468300" cy="32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38"/>
              <a:buFont typeface="Arial"/>
              <a:buNone/>
            </a:pPr>
            <a:r>
              <a:rPr lang="en-US" sz="1538">
                <a:solidFill>
                  <a:schemeClr val="lt1"/>
                </a:solidFill>
              </a:rPr>
              <a:t>Side view of the </a:t>
            </a:r>
            <a:r>
              <a:rPr lang="en-US" sz="1538">
                <a:solidFill>
                  <a:schemeClr val="lt1"/>
                </a:solidFill>
              </a:rPr>
              <a:t>switch</a:t>
            </a:r>
            <a:r>
              <a:rPr lang="en-US" sz="1538">
                <a:solidFill>
                  <a:schemeClr val="lt1"/>
                </a:solidFill>
              </a:rPr>
              <a:t>’s contact</a:t>
            </a:r>
            <a:r>
              <a:rPr b="0" i="0" lang="en-US" sz="1538"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5" name="Google Shape;45;p1"/>
          <p:cNvSpPr/>
          <p:nvPr/>
        </p:nvSpPr>
        <p:spPr>
          <a:xfrm rot="-5400000">
            <a:off x="15973063" y="22925314"/>
            <a:ext cx="1935900" cy="2829300"/>
          </a:xfrm>
          <a:prstGeom prst="arc">
            <a:avLst>
              <a:gd fmla="val 16200000" name="adj1"/>
              <a:gd fmla="val 5185844" name="adj2"/>
            </a:avLst>
          </a:prstGeom>
          <a:noFill/>
          <a:ln cap="flat" cmpd="sng" w="76200">
            <a:solidFill>
              <a:schemeClr val="accent3"/>
            </a:solidFill>
            <a:prstDash val="solid"/>
            <a:miter lim="800000"/>
            <a:headEnd len="med" w="med" type="stealth"/>
            <a:tailEnd len="med" w="med" type="ova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dk1"/>
              </a:solidFill>
              <a:latin typeface="Arial"/>
              <a:ea typeface="Arial"/>
              <a:cs typeface="Arial"/>
              <a:sym typeface="Arial"/>
            </a:endParaRPr>
          </a:p>
        </p:txBody>
      </p:sp>
      <p:cxnSp>
        <p:nvCxnSpPr>
          <p:cNvPr id="46" name="Google Shape;46;p1"/>
          <p:cNvCxnSpPr/>
          <p:nvPr/>
        </p:nvCxnSpPr>
        <p:spPr>
          <a:xfrm>
            <a:off x="937201" y="16685932"/>
            <a:ext cx="9784200" cy="0"/>
          </a:xfrm>
          <a:prstGeom prst="straightConnector1">
            <a:avLst/>
          </a:prstGeom>
          <a:noFill/>
          <a:ln cap="flat" cmpd="sng" w="25400">
            <a:solidFill>
              <a:schemeClr val="dk1"/>
            </a:solidFill>
            <a:prstDash val="dash"/>
            <a:round/>
            <a:headEnd len="sm" w="sm" type="none"/>
            <a:tailEnd len="sm" w="sm" type="none"/>
          </a:ln>
        </p:spPr>
      </p:cxnSp>
      <p:cxnSp>
        <p:nvCxnSpPr>
          <p:cNvPr id="47" name="Google Shape;47;p1"/>
          <p:cNvCxnSpPr/>
          <p:nvPr/>
        </p:nvCxnSpPr>
        <p:spPr>
          <a:xfrm>
            <a:off x="11687024" y="32945269"/>
            <a:ext cx="9829800" cy="0"/>
          </a:xfrm>
          <a:prstGeom prst="straightConnector1">
            <a:avLst/>
          </a:prstGeom>
          <a:noFill/>
          <a:ln cap="flat" cmpd="sng" w="25400">
            <a:solidFill>
              <a:schemeClr val="dk1"/>
            </a:solidFill>
            <a:prstDash val="dash"/>
            <a:round/>
            <a:headEnd len="sm" w="sm" type="none"/>
            <a:tailEnd len="sm" w="sm" type="none"/>
          </a:ln>
        </p:spPr>
      </p:cxnSp>
      <p:cxnSp>
        <p:nvCxnSpPr>
          <p:cNvPr id="48" name="Google Shape;48;p1"/>
          <p:cNvCxnSpPr/>
          <p:nvPr/>
        </p:nvCxnSpPr>
        <p:spPr>
          <a:xfrm>
            <a:off x="22442212" y="13808417"/>
            <a:ext cx="9673301" cy="0"/>
          </a:xfrm>
          <a:prstGeom prst="straightConnector1">
            <a:avLst/>
          </a:prstGeom>
          <a:noFill/>
          <a:ln cap="flat" cmpd="sng" w="25400">
            <a:solidFill>
              <a:schemeClr val="dk1"/>
            </a:solidFill>
            <a:prstDash val="dash"/>
            <a:round/>
            <a:headEnd len="sm" w="sm" type="none"/>
            <a:tailEnd len="sm" w="sm" type="none"/>
          </a:ln>
        </p:spPr>
      </p:cxnSp>
      <p:sp>
        <p:nvSpPr>
          <p:cNvPr id="49" name="Google Shape;49;p1"/>
          <p:cNvSpPr txBox="1"/>
          <p:nvPr/>
        </p:nvSpPr>
        <p:spPr>
          <a:xfrm>
            <a:off x="22427674" y="25196720"/>
            <a:ext cx="9388200" cy="3078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l">
              <a:lnSpc>
                <a:spcPct val="164285"/>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1"/>
          <p:cNvCxnSpPr/>
          <p:nvPr/>
        </p:nvCxnSpPr>
        <p:spPr>
          <a:xfrm>
            <a:off x="32974217" y="24749100"/>
            <a:ext cx="9482400" cy="0"/>
          </a:xfrm>
          <a:prstGeom prst="straightConnector1">
            <a:avLst/>
          </a:prstGeom>
          <a:noFill/>
          <a:ln cap="flat" cmpd="sng" w="25400">
            <a:solidFill>
              <a:schemeClr val="dk1"/>
            </a:solidFill>
            <a:prstDash val="dash"/>
            <a:round/>
            <a:headEnd len="sm" w="sm" type="none"/>
            <a:tailEnd len="sm" w="sm" type="none"/>
          </a:ln>
        </p:spPr>
      </p:cxnSp>
      <p:sp>
        <p:nvSpPr>
          <p:cNvPr id="51" name="Google Shape;51;p1"/>
          <p:cNvSpPr txBox="1"/>
          <p:nvPr/>
        </p:nvSpPr>
        <p:spPr>
          <a:xfrm>
            <a:off x="1107700" y="6932975"/>
            <a:ext cx="9667800" cy="92283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Problem Definition</a:t>
            </a:r>
            <a:endParaRPr b="1" i="0" sz="4800" u="sng" cap="none" strike="noStrike">
              <a:solidFill>
                <a:srgbClr val="5D0025"/>
              </a:solidFill>
              <a:latin typeface="Arial"/>
              <a:ea typeface="Arial"/>
              <a:cs typeface="Arial"/>
              <a:sym typeface="Arial"/>
            </a:endParaRPr>
          </a:p>
          <a:p>
            <a:pPr indent="0" lvl="0" marL="0" marR="0" rtl="0" algn="l">
              <a:lnSpc>
                <a:spcPct val="95833"/>
              </a:lnSpc>
              <a:spcBef>
                <a:spcPts val="0"/>
              </a:spcBef>
              <a:spcAft>
                <a:spcPts val="0"/>
              </a:spcAft>
              <a:buClr>
                <a:srgbClr val="000000"/>
              </a:buClr>
              <a:buSzPts val="4800"/>
              <a:buFont typeface="Arial"/>
              <a:buNone/>
            </a:pPr>
            <a:r>
              <a:t/>
            </a:r>
            <a:endParaRPr b="1" sz="4000" u="sng">
              <a:solidFill>
                <a:srgbClr val="5D0025"/>
              </a:solidFill>
            </a:endParaRPr>
          </a:p>
          <a:p>
            <a:pPr indent="0" lvl="0" marL="0" marR="0" rtl="0" algn="l">
              <a:lnSpc>
                <a:spcPct val="147368"/>
              </a:lnSpc>
              <a:spcBef>
                <a:spcPts val="1200"/>
              </a:spcBef>
              <a:spcAft>
                <a:spcPts val="0"/>
              </a:spcAft>
              <a:buClr>
                <a:srgbClr val="000000"/>
              </a:buClr>
              <a:buSzPts val="3800"/>
              <a:buFont typeface="Arial"/>
              <a:buNone/>
            </a:pPr>
            <a:r>
              <a:rPr lang="en-US" sz="3500">
                <a:solidFill>
                  <a:schemeClr val="dk1"/>
                </a:solidFill>
              </a:rPr>
              <a:t>As industry demand grows, space inside high voltage switchgears have become increasingly limited. Manufacturers are now required to fit more devices and wires within the same limited space. Additionally, the </a:t>
            </a:r>
            <a:r>
              <a:rPr lang="en-US" sz="3500">
                <a:solidFill>
                  <a:schemeClr val="dk1"/>
                </a:solidFill>
              </a:rPr>
              <a:t>safety</a:t>
            </a:r>
            <a:r>
              <a:rPr lang="en-US" sz="3500">
                <a:solidFill>
                  <a:schemeClr val="dk1"/>
                </a:solidFill>
              </a:rPr>
              <a:t> of operators, when working with this gear, is dependent on a grounding switch that isn’t </a:t>
            </a:r>
            <a:r>
              <a:rPr lang="en-US" sz="3500">
                <a:solidFill>
                  <a:schemeClr val="dk1"/>
                </a:solidFill>
              </a:rPr>
              <a:t>easily</a:t>
            </a:r>
            <a:r>
              <a:rPr lang="en-US" sz="3500">
                <a:solidFill>
                  <a:schemeClr val="dk1"/>
                </a:solidFill>
              </a:rPr>
              <a:t> viewable. Our project was to create a video system to allow the operator to remotely view the state of the switchgear.</a:t>
            </a:r>
            <a:endParaRPr b="0" i="0" sz="1100" u="none" cap="none" strike="noStrike">
              <a:solidFill>
                <a:srgbClr val="000000"/>
              </a:solidFill>
              <a:latin typeface="Arial"/>
              <a:ea typeface="Arial"/>
              <a:cs typeface="Arial"/>
              <a:sym typeface="Arial"/>
            </a:endParaRPr>
          </a:p>
        </p:txBody>
      </p:sp>
      <p:sp>
        <p:nvSpPr>
          <p:cNvPr id="52" name="Google Shape;52;p1"/>
          <p:cNvSpPr txBox="1"/>
          <p:nvPr/>
        </p:nvSpPr>
        <p:spPr>
          <a:xfrm>
            <a:off x="11672875" y="6932975"/>
            <a:ext cx="9917100" cy="152253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Engineering Analysis</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3000">
                <a:solidFill>
                  <a:schemeClr val="dk1"/>
                </a:solidFill>
              </a:rPr>
              <a:t>A majority of our analysis consisted of taking </a:t>
            </a:r>
            <a:r>
              <a:rPr lang="en-US" sz="3000">
                <a:solidFill>
                  <a:schemeClr val="dk1"/>
                </a:solidFill>
              </a:rPr>
              <a:t>thermal</a:t>
            </a:r>
            <a:r>
              <a:rPr lang="en-US" sz="3000">
                <a:solidFill>
                  <a:schemeClr val="dk1"/>
                </a:solidFill>
              </a:rPr>
              <a:t> images of the grounding switch to see how we would handle the automated detection and how our system would </a:t>
            </a:r>
            <a:r>
              <a:rPr lang="en-US" sz="3000">
                <a:solidFill>
                  <a:schemeClr val="dk1"/>
                </a:solidFill>
              </a:rPr>
              <a:t>affect</a:t>
            </a:r>
            <a:r>
              <a:rPr lang="en-US" sz="3000">
                <a:solidFill>
                  <a:schemeClr val="dk1"/>
                </a:solidFill>
              </a:rPr>
              <a:t> the dielectric integrity of the </a:t>
            </a:r>
            <a:r>
              <a:rPr lang="en-US" sz="3000">
                <a:solidFill>
                  <a:schemeClr val="dk1"/>
                </a:solidFill>
              </a:rPr>
              <a:t>switchgear</a:t>
            </a:r>
            <a:r>
              <a:rPr lang="en-US" sz="3000">
                <a:solidFill>
                  <a:schemeClr val="dk1"/>
                </a:solidFill>
              </a:rPr>
              <a:t>. When looking at Figure 1, you can see the </a:t>
            </a:r>
            <a:r>
              <a:rPr lang="en-US" sz="3000">
                <a:solidFill>
                  <a:schemeClr val="dk1"/>
                </a:solidFill>
              </a:rPr>
              <a:t>circular</a:t>
            </a:r>
            <a:r>
              <a:rPr lang="en-US" sz="3000">
                <a:solidFill>
                  <a:schemeClr val="dk1"/>
                </a:solidFill>
              </a:rPr>
              <a:t> side of the switch’s contact has a higher temperature compared to everything else </a:t>
            </a:r>
            <a:r>
              <a:rPr b="0" i="0" lang="en-US" sz="3000" u="none" cap="none" strike="noStrike">
                <a:solidFill>
                  <a:schemeClr val="dk2"/>
                </a:solidFill>
                <a:latin typeface="Arial"/>
                <a:ea typeface="Arial"/>
                <a:cs typeface="Arial"/>
                <a:sym typeface="Arial"/>
              </a:rPr>
              <a:t>[See Figure </a:t>
            </a:r>
            <a:r>
              <a:rPr lang="en-US" sz="3000">
                <a:solidFill>
                  <a:schemeClr val="dk2"/>
                </a:solidFill>
              </a:rPr>
              <a:t>1</a:t>
            </a:r>
            <a:r>
              <a:rPr b="0" i="0" lang="en-US" sz="3000" u="none" cap="none" strike="noStrike">
                <a:solidFill>
                  <a:schemeClr val="dk2"/>
                </a:solidFill>
                <a:latin typeface="Arial"/>
                <a:ea typeface="Arial"/>
                <a:cs typeface="Arial"/>
                <a:sym typeface="Arial"/>
              </a:rPr>
              <a:t>]. </a:t>
            </a:r>
            <a:r>
              <a:rPr lang="en-US" sz="3000">
                <a:solidFill>
                  <a:schemeClr val="dk1"/>
                </a:solidFill>
              </a:rPr>
              <a:t>This information allowed us to design the automated detection </a:t>
            </a:r>
            <a:r>
              <a:rPr lang="en-US" sz="3000">
                <a:solidFill>
                  <a:schemeClr val="dk1"/>
                </a:solidFill>
              </a:rPr>
              <a:t>system</a:t>
            </a:r>
            <a:r>
              <a:rPr lang="en-US" sz="3000">
                <a:solidFill>
                  <a:schemeClr val="dk1"/>
                </a:solidFill>
              </a:rPr>
              <a:t> to be determined by the location of the heat signature for the switch’s contact.</a:t>
            </a:r>
            <a:endParaRPr sz="3000">
              <a:solidFill>
                <a:schemeClr val="dk1"/>
              </a:solidFill>
            </a:endParaRPr>
          </a:p>
          <a:p>
            <a:pPr indent="0" lvl="0" marL="0" marR="0" rtl="0" algn="l">
              <a:lnSpc>
                <a:spcPct val="164285"/>
              </a:lnSpc>
              <a:spcBef>
                <a:spcPts val="1200"/>
              </a:spcBef>
              <a:spcAft>
                <a:spcPts val="0"/>
              </a:spcAft>
              <a:buClr>
                <a:srgbClr val="000000"/>
              </a:buClr>
              <a:buSzPts val="2800"/>
              <a:buFont typeface="Arial"/>
              <a:buNone/>
            </a:pPr>
            <a:r>
              <a:rPr lang="en-US" sz="3000">
                <a:solidFill>
                  <a:schemeClr val="dk1"/>
                </a:solidFill>
              </a:rPr>
              <a:t>When considering the dielectric integrity of the switchgear, a lot of our decisions were based around the materials we used for the encasing. We </a:t>
            </a:r>
            <a:r>
              <a:rPr lang="en-US" sz="3000">
                <a:solidFill>
                  <a:schemeClr val="dk1"/>
                </a:solidFill>
              </a:rPr>
              <a:t>decided</a:t>
            </a:r>
            <a:r>
              <a:rPr lang="en-US" sz="3000">
                <a:solidFill>
                  <a:schemeClr val="dk1"/>
                </a:solidFill>
              </a:rPr>
              <a:t> on ABS plastic due to </a:t>
            </a:r>
            <a:r>
              <a:rPr lang="en-US" sz="3000">
                <a:solidFill>
                  <a:schemeClr val="dk1"/>
                </a:solidFill>
              </a:rPr>
              <a:t>its</a:t>
            </a:r>
            <a:r>
              <a:rPr lang="en-US" sz="3000">
                <a:solidFill>
                  <a:schemeClr val="dk1"/>
                </a:solidFill>
              </a:rPr>
              <a:t> insulating properties and heat resistance. Tests were later conducted at Powell to </a:t>
            </a:r>
            <a:r>
              <a:rPr lang="en-US" sz="3000">
                <a:solidFill>
                  <a:schemeClr val="dk1"/>
                </a:solidFill>
              </a:rPr>
              <a:t>confirm</a:t>
            </a:r>
            <a:r>
              <a:rPr lang="en-US" sz="3000">
                <a:solidFill>
                  <a:schemeClr val="dk1"/>
                </a:solidFill>
              </a:rPr>
              <a:t> our system would not compromise the dielectric integrity. Figure 2 shows a successful BIL test at 90 k</a:t>
            </a:r>
            <a:r>
              <a:rPr lang="en-US" sz="3000">
                <a:solidFill>
                  <a:schemeClr val="dk1"/>
                </a:solidFill>
              </a:rPr>
              <a:t>V </a:t>
            </a:r>
            <a:r>
              <a:rPr lang="en-US" sz="3000">
                <a:solidFill>
                  <a:schemeClr val="dk2"/>
                </a:solidFill>
              </a:rPr>
              <a:t>[See Figure 2]</a:t>
            </a:r>
            <a:r>
              <a:rPr lang="en-US" sz="3000">
                <a:solidFill>
                  <a:schemeClr val="dk1"/>
                </a:solidFill>
              </a:rPr>
              <a:t>. With these results, Powell approved of our design for the integrity of dielectrics.</a:t>
            </a:r>
            <a:endParaRPr sz="3000">
              <a:solidFill>
                <a:schemeClr val="dk1"/>
              </a:solidFill>
            </a:endParaRPr>
          </a:p>
        </p:txBody>
      </p:sp>
      <p:sp>
        <p:nvSpPr>
          <p:cNvPr id="53" name="Google Shape;53;p1"/>
          <p:cNvSpPr txBox="1"/>
          <p:nvPr/>
        </p:nvSpPr>
        <p:spPr>
          <a:xfrm>
            <a:off x="22390150" y="14217413"/>
            <a:ext cx="9421200" cy="70497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2800">
                <a:solidFill>
                  <a:schemeClr val="dk1"/>
                </a:solidFill>
              </a:rPr>
              <a:t>Our project was fully validated and performed all of its intended tasks. The thermal sensor was able to accurately take image data and send it to the microcontroller to be displayed on the website. The website continuously displayed these image frames as they updated. A slow, clear video stream is displayed on the website for easy viewing. The system was also able to accurately determine the switch state and display it on the website  </a:t>
            </a:r>
            <a:r>
              <a:rPr lang="en-US" sz="2800">
                <a:solidFill>
                  <a:schemeClr val="dk2"/>
                </a:solidFill>
              </a:rPr>
              <a:t>[See Figure 5]</a:t>
            </a:r>
            <a:r>
              <a:rPr lang="en-US" sz="2800">
                <a:solidFill>
                  <a:schemeClr val="dk1"/>
                </a:solidFill>
              </a:rPr>
              <a:t>.</a:t>
            </a:r>
            <a:endParaRPr b="0" i="0" sz="1400" u="none" cap="none" strike="noStrike">
              <a:solidFill>
                <a:srgbClr val="000000"/>
              </a:solidFill>
              <a:latin typeface="Arial"/>
              <a:ea typeface="Arial"/>
              <a:cs typeface="Arial"/>
              <a:sym typeface="Arial"/>
            </a:endParaRPr>
          </a:p>
        </p:txBody>
      </p:sp>
      <p:sp>
        <p:nvSpPr>
          <p:cNvPr id="54" name="Google Shape;54;p1"/>
          <p:cNvSpPr txBox="1"/>
          <p:nvPr/>
        </p:nvSpPr>
        <p:spPr>
          <a:xfrm>
            <a:off x="33028817" y="20675542"/>
            <a:ext cx="9562200" cy="41559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Impact </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2800">
                <a:solidFill>
                  <a:schemeClr val="dk1"/>
                </a:solidFill>
              </a:rPr>
              <a:t>Our </a:t>
            </a:r>
            <a:r>
              <a:rPr lang="en-US" sz="2800">
                <a:solidFill>
                  <a:schemeClr val="dk1"/>
                </a:solidFill>
              </a:rPr>
              <a:t>project </a:t>
            </a:r>
            <a:r>
              <a:rPr lang="en-US" sz="2800">
                <a:solidFill>
                  <a:schemeClr val="dk1"/>
                </a:solidFill>
              </a:rPr>
              <a:t>was created to make the switchgear operator’s job safer and more convenient. It has no </a:t>
            </a:r>
            <a:r>
              <a:rPr lang="en-US" sz="2800">
                <a:solidFill>
                  <a:schemeClr val="dk1"/>
                </a:solidFill>
              </a:rPr>
              <a:t>effect</a:t>
            </a:r>
            <a:r>
              <a:rPr lang="en-US" sz="2800">
                <a:solidFill>
                  <a:schemeClr val="dk1"/>
                </a:solidFill>
              </a:rPr>
              <a:t> on the </a:t>
            </a:r>
            <a:r>
              <a:rPr lang="en-US" sz="2800">
                <a:solidFill>
                  <a:schemeClr val="dk1"/>
                </a:solidFill>
              </a:rPr>
              <a:t>integrity</a:t>
            </a:r>
            <a:r>
              <a:rPr lang="en-US" sz="2800">
                <a:solidFill>
                  <a:schemeClr val="dk1"/>
                </a:solidFill>
              </a:rPr>
              <a:t> of the switchgear. </a:t>
            </a:r>
            <a:r>
              <a:rPr lang="en-US" sz="2800">
                <a:solidFill>
                  <a:schemeClr val="dk1"/>
                </a:solidFill>
              </a:rPr>
              <a:t>There are no environmental, social, or ethical concerns. </a:t>
            </a:r>
            <a:endParaRPr sz="2800">
              <a:solidFill>
                <a:schemeClr val="dk1"/>
              </a:solidFill>
            </a:endParaRPr>
          </a:p>
          <a:p>
            <a:pPr indent="0" lvl="0" marL="0" marR="0" rtl="0" algn="l">
              <a:lnSpc>
                <a:spcPct val="164285"/>
              </a:lnSpc>
              <a:spcBef>
                <a:spcPts val="120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32985183" y="25125812"/>
            <a:ext cx="9917100" cy="3694200"/>
          </a:xfrm>
          <a:prstGeom prst="rect">
            <a:avLst/>
          </a:prstGeom>
          <a:solidFill>
            <a:schemeClr val="lt1">
              <a:alpha val="62352"/>
            </a:schemeClr>
          </a:solid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rgbClr val="000000"/>
              </a:buClr>
              <a:buSzPts val="4000"/>
              <a:buFont typeface="Arial"/>
              <a:buNone/>
            </a:pPr>
            <a:r>
              <a:rPr b="1" i="0" lang="en-US" sz="4000" u="sng" cap="none" strike="noStrike">
                <a:solidFill>
                  <a:srgbClr val="5D0025"/>
                </a:solidFill>
                <a:latin typeface="Arial"/>
                <a:ea typeface="Arial"/>
                <a:cs typeface="Arial"/>
                <a:sym typeface="Arial"/>
              </a:rPr>
              <a:t>References</a:t>
            </a:r>
            <a:endParaRPr b="0" i="0" sz="4000" u="sng" cap="none" strike="noStrike">
              <a:solidFill>
                <a:srgbClr val="5D0025"/>
              </a:solidFill>
              <a:latin typeface="Arial"/>
              <a:ea typeface="Arial"/>
              <a:cs typeface="Arial"/>
              <a:sym typeface="Arial"/>
            </a:endParaRPr>
          </a:p>
          <a:p>
            <a:pPr indent="0" lvl="0" marL="0" marR="0" rtl="0" algn="l">
              <a:lnSpc>
                <a:spcPct val="150000"/>
              </a:lnSpc>
              <a:spcBef>
                <a:spcPts val="1200"/>
              </a:spcBef>
              <a:spcAft>
                <a:spcPts val="0"/>
              </a:spcAft>
              <a:buClr>
                <a:schemeClr val="dk2"/>
              </a:buClr>
              <a:buSzPts val="2400"/>
              <a:buFont typeface="Arial"/>
              <a:buAutoNum type="arabicPeriod"/>
            </a:pPr>
            <a:r>
              <a:rPr lang="en-US" sz="2400">
                <a:solidFill>
                  <a:schemeClr val="dk1"/>
                </a:solidFill>
              </a:rPr>
              <a:t>ESP32-S3 Series Datasheet - Version 1.9</a:t>
            </a:r>
            <a:endParaRPr sz="2400">
              <a:solidFill>
                <a:schemeClr val="dk1"/>
              </a:solidFill>
            </a:endParaRPr>
          </a:p>
          <a:p>
            <a:pPr indent="0" lvl="0" marL="0" marR="0" rtl="0" algn="l">
              <a:lnSpc>
                <a:spcPct val="150000"/>
              </a:lnSpc>
              <a:spcBef>
                <a:spcPts val="1200"/>
              </a:spcBef>
              <a:spcAft>
                <a:spcPts val="0"/>
              </a:spcAft>
              <a:buClr>
                <a:schemeClr val="dk2"/>
              </a:buClr>
              <a:buSzPts val="2400"/>
              <a:buFont typeface="Arial"/>
              <a:buAutoNum type="arabicPeriod"/>
            </a:pPr>
            <a:r>
              <a:rPr lang="en-US" sz="2400">
                <a:solidFill>
                  <a:schemeClr val="dk1"/>
                </a:solidFill>
              </a:rPr>
              <a:t>FLIR</a:t>
            </a:r>
            <a:r>
              <a:rPr lang="en-US" sz="2400">
                <a:solidFill>
                  <a:srgbClr val="5D0025"/>
                </a:solidFill>
              </a:rPr>
              <a:t> </a:t>
            </a:r>
            <a:r>
              <a:rPr lang="en-US" sz="2400">
                <a:solidFill>
                  <a:schemeClr val="dk1"/>
                </a:solidFill>
              </a:rPr>
              <a:t>LEPTON® Engineering</a:t>
            </a:r>
            <a:r>
              <a:rPr lang="en-US" sz="2400">
                <a:solidFill>
                  <a:srgbClr val="5D0025"/>
                </a:solidFill>
              </a:rPr>
              <a:t> </a:t>
            </a:r>
            <a:r>
              <a:rPr lang="en-US" sz="2400">
                <a:solidFill>
                  <a:schemeClr val="dk1"/>
                </a:solidFill>
              </a:rPr>
              <a:t>Datasheet - Revision</a:t>
            </a:r>
            <a:r>
              <a:rPr lang="en-US" sz="2400">
                <a:solidFill>
                  <a:srgbClr val="5D0025"/>
                </a:solidFill>
              </a:rPr>
              <a:t> </a:t>
            </a:r>
            <a:r>
              <a:rPr lang="en-US" sz="2400">
                <a:solidFill>
                  <a:schemeClr val="dk1"/>
                </a:solidFill>
              </a:rPr>
              <a:t>400</a:t>
            </a:r>
            <a:endParaRPr sz="2400">
              <a:solidFill>
                <a:schemeClr val="dk1"/>
              </a:solidFill>
            </a:endParaRPr>
          </a:p>
          <a:p>
            <a:pPr indent="0" lvl="0" marL="0" marR="0" rtl="0" algn="l">
              <a:lnSpc>
                <a:spcPct val="150000"/>
              </a:lnSpc>
              <a:spcBef>
                <a:spcPts val="0"/>
              </a:spcBef>
              <a:spcAft>
                <a:spcPts val="0"/>
              </a:spcAft>
              <a:buClr>
                <a:schemeClr val="dk2"/>
              </a:buClr>
              <a:buSzPts val="2400"/>
              <a:buFont typeface="Arial"/>
              <a:buAutoNum type="arabicPeriod"/>
            </a:pPr>
            <a:r>
              <a:rPr b="0" i="0" lang="en-US" sz="2400" u="none" cap="none" strike="noStrike">
                <a:solidFill>
                  <a:schemeClr val="dk1"/>
                </a:solidFill>
                <a:latin typeface="Arial"/>
                <a:ea typeface="Arial"/>
                <a:cs typeface="Arial"/>
                <a:sym typeface="Arial"/>
              </a:rPr>
              <a:t>GlobTek, Inc. Li-Ion Polymer 3.7V Battery Pack - 12/22/2020</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2"/>
              </a:buClr>
              <a:buSzPts val="2400"/>
              <a:buFont typeface="Arial"/>
              <a:buAutoNum type="arabicPeriod"/>
            </a:pPr>
            <a:r>
              <a:rPr b="0" i="0" lang="en-US" sz="2400" u="none" cap="none" strike="noStrike">
                <a:solidFill>
                  <a:schemeClr val="dk1"/>
                </a:solidFill>
                <a:latin typeface="Arial"/>
                <a:ea typeface="Arial"/>
                <a:cs typeface="Arial"/>
                <a:sym typeface="Arial"/>
              </a:rPr>
              <a:t>DS-16912-FLiR Lepton Breakout Board </a:t>
            </a:r>
            <a:r>
              <a:rPr lang="en-US" sz="2400">
                <a:solidFill>
                  <a:schemeClr val="dk1"/>
                </a:solidFill>
              </a:rPr>
              <a:t>- Version 2</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2"/>
              </a:buClr>
              <a:buSzPts val="2400"/>
              <a:buFont typeface="Arial"/>
              <a:buAutoNum type="arabicPeriod"/>
            </a:pPr>
            <a:r>
              <a:rPr b="0" i="0" lang="en-US" sz="2400" u="none" cap="none" strike="noStrike">
                <a:solidFill>
                  <a:schemeClr val="dk1"/>
                </a:solidFill>
                <a:latin typeface="Arial"/>
                <a:ea typeface="Arial"/>
                <a:cs typeface="Arial"/>
                <a:sym typeface="Arial"/>
              </a:rPr>
              <a:t>Female_Headers.100_DS - Revisio</a:t>
            </a:r>
            <a:r>
              <a:rPr lang="en-US" sz="2400">
                <a:solidFill>
                  <a:schemeClr val="dk1"/>
                </a:solidFill>
              </a:rPr>
              <a:t>n 100</a:t>
            </a:r>
            <a:endParaRPr b="0" i="0" sz="2400" u="none" cap="none" strike="noStrike">
              <a:solidFill>
                <a:srgbClr val="000000"/>
              </a:solidFill>
              <a:latin typeface="Arial"/>
              <a:ea typeface="Arial"/>
              <a:cs typeface="Arial"/>
              <a:sym typeface="Arial"/>
            </a:endParaRPr>
          </a:p>
        </p:txBody>
      </p:sp>
      <p:sp>
        <p:nvSpPr>
          <p:cNvPr id="56" name="Google Shape;56;p1"/>
          <p:cNvSpPr txBox="1"/>
          <p:nvPr/>
        </p:nvSpPr>
        <p:spPr>
          <a:xfrm>
            <a:off x="22427686" y="24749105"/>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 Figure 3: Thermal Camera PCB and Encasing</a:t>
            </a:r>
            <a:r>
              <a:rPr b="0" i="1"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7" name="Google Shape;57;p1"/>
          <p:cNvSpPr txBox="1"/>
          <p:nvPr/>
        </p:nvSpPr>
        <p:spPr>
          <a:xfrm>
            <a:off x="32974233" y="29196696"/>
            <a:ext cx="10705800" cy="18252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000000"/>
              </a:buClr>
              <a:buSzPts val="4000"/>
              <a:buFont typeface="Arial"/>
              <a:buNone/>
            </a:pPr>
            <a:r>
              <a:rPr b="1" i="0" lang="en-US" sz="4000" u="sng" cap="none" strike="noStrike">
                <a:solidFill>
                  <a:srgbClr val="5D0025"/>
                </a:solidFill>
                <a:latin typeface="Arial"/>
                <a:ea typeface="Arial"/>
                <a:cs typeface="Arial"/>
                <a:sym typeface="Arial"/>
              </a:rPr>
              <a:t>Acknowledgements</a:t>
            </a:r>
            <a:endParaRPr b="0" i="0" sz="4000" u="sng" cap="none" strike="noStrike">
              <a:solidFill>
                <a:srgbClr val="5D0025"/>
              </a:solidFill>
              <a:latin typeface="Arial"/>
              <a:ea typeface="Arial"/>
              <a:cs typeface="Arial"/>
              <a:sym typeface="Arial"/>
            </a:endParaRPr>
          </a:p>
          <a:p>
            <a:pPr indent="0" lvl="0" marL="0" marR="0" rtl="0" algn="l">
              <a:lnSpc>
                <a:spcPct val="158333"/>
              </a:lnSpc>
              <a:spcBef>
                <a:spcPts val="1200"/>
              </a:spcBef>
              <a:spcAft>
                <a:spcPts val="0"/>
              </a:spcAft>
              <a:buClr>
                <a:srgbClr val="000000"/>
              </a:buClr>
              <a:buSzPts val="2400"/>
              <a:buFont typeface="Arial"/>
              <a:buNone/>
            </a:pPr>
            <a:r>
              <a:rPr lang="en-US" sz="2500">
                <a:solidFill>
                  <a:schemeClr val="dk1"/>
                </a:solidFill>
              </a:rPr>
              <a:t>We would like to </a:t>
            </a:r>
            <a:r>
              <a:rPr lang="en-US" sz="2500">
                <a:solidFill>
                  <a:schemeClr val="dk1"/>
                </a:solidFill>
              </a:rPr>
              <a:t>thank</a:t>
            </a:r>
            <a:r>
              <a:rPr lang="en-US" sz="2500">
                <a:solidFill>
                  <a:schemeClr val="dk1"/>
                </a:solidFill>
              </a:rPr>
              <a:t> Jay Yelvington, our Powell industries contact and all the </a:t>
            </a:r>
            <a:r>
              <a:rPr lang="en-US" sz="2500">
                <a:solidFill>
                  <a:schemeClr val="dk1"/>
                </a:solidFill>
              </a:rPr>
              <a:t>professors</a:t>
            </a:r>
            <a:r>
              <a:rPr lang="en-US" sz="2500">
                <a:solidFill>
                  <a:schemeClr val="dk1"/>
                </a:solidFill>
              </a:rPr>
              <a:t> and TAs who helped us along the way.</a:t>
            </a:r>
            <a:endParaRPr b="0" i="0" sz="1500" u="none" cap="none" strike="noStrike">
              <a:solidFill>
                <a:srgbClr val="000000"/>
              </a:solidFill>
              <a:latin typeface="Arial"/>
              <a:ea typeface="Arial"/>
              <a:cs typeface="Arial"/>
              <a:sym typeface="Arial"/>
            </a:endParaRPr>
          </a:p>
        </p:txBody>
      </p:sp>
      <p:sp>
        <p:nvSpPr>
          <p:cNvPr id="58" name="Google Shape;58;p1"/>
          <p:cNvSpPr txBox="1"/>
          <p:nvPr/>
        </p:nvSpPr>
        <p:spPr>
          <a:xfrm>
            <a:off x="34503000" y="0"/>
            <a:ext cx="9388200" cy="153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1" i="0" lang="en-US" sz="9400" u="none" cap="none" strike="noStrike">
                <a:solidFill>
                  <a:schemeClr val="dk1"/>
                </a:solidFill>
                <a:latin typeface="Arial"/>
                <a:ea typeface="Arial"/>
                <a:cs typeface="Arial"/>
                <a:sym typeface="Arial"/>
              </a:rPr>
              <a:t>EPS Booth: </a:t>
            </a:r>
            <a:r>
              <a:rPr b="1" lang="en-US" sz="9400">
                <a:solidFill>
                  <a:schemeClr val="dk1"/>
                </a:solidFill>
              </a:rPr>
              <a:t>357</a:t>
            </a:r>
            <a:endParaRPr b="0" i="0" sz="1200" u="none" cap="none" strike="noStrike">
              <a:solidFill>
                <a:srgbClr val="000000"/>
              </a:solidFill>
              <a:latin typeface="Arial"/>
              <a:ea typeface="Arial"/>
              <a:cs typeface="Arial"/>
              <a:sym typeface="Arial"/>
            </a:endParaRPr>
          </a:p>
        </p:txBody>
      </p:sp>
      <p:pic>
        <p:nvPicPr>
          <p:cNvPr id="59" name="Google Shape;59;p1" title="POWL_BIG.D.png"/>
          <p:cNvPicPr preferRelativeResize="0"/>
          <p:nvPr/>
        </p:nvPicPr>
        <p:blipFill rotWithShape="1">
          <a:blip r:embed="rId4">
            <a:alphaModFix/>
          </a:blip>
          <a:srcRect b="0" l="0" r="0" t="0"/>
          <a:stretch/>
        </p:blipFill>
        <p:spPr>
          <a:xfrm>
            <a:off x="914400" y="2965939"/>
            <a:ext cx="6976175" cy="2101086"/>
          </a:xfrm>
          <a:prstGeom prst="rect">
            <a:avLst/>
          </a:prstGeom>
          <a:noFill/>
          <a:ln>
            <a:noFill/>
          </a:ln>
        </p:spPr>
      </p:pic>
      <p:pic>
        <p:nvPicPr>
          <p:cNvPr id="60" name="Google Shape;60;p1" title="ECEN_horiz_mid.png"/>
          <p:cNvPicPr preferRelativeResize="0"/>
          <p:nvPr/>
        </p:nvPicPr>
        <p:blipFill>
          <a:blip r:embed="rId5">
            <a:alphaModFix/>
          </a:blip>
          <a:stretch>
            <a:fillRect/>
          </a:stretch>
        </p:blipFill>
        <p:spPr>
          <a:xfrm>
            <a:off x="32463863" y="2859200"/>
            <a:ext cx="10820400" cy="2314575"/>
          </a:xfrm>
          <a:prstGeom prst="rect">
            <a:avLst/>
          </a:prstGeom>
          <a:noFill/>
          <a:ln>
            <a:noFill/>
          </a:ln>
        </p:spPr>
      </p:pic>
      <p:pic>
        <p:nvPicPr>
          <p:cNvPr id="61" name="Google Shape;61;p1"/>
          <p:cNvPicPr preferRelativeResize="0"/>
          <p:nvPr/>
        </p:nvPicPr>
        <p:blipFill>
          <a:blip r:embed="rId6">
            <a:alphaModFix/>
          </a:blip>
          <a:stretch>
            <a:fillRect/>
          </a:stretch>
        </p:blipFill>
        <p:spPr>
          <a:xfrm>
            <a:off x="22289994" y="6716994"/>
            <a:ext cx="9667800" cy="6420958"/>
          </a:xfrm>
          <a:prstGeom prst="rect">
            <a:avLst/>
          </a:prstGeom>
          <a:noFill/>
          <a:ln cap="flat" cmpd="sng" w="28575">
            <a:solidFill>
              <a:schemeClr val="dk2"/>
            </a:solidFill>
            <a:prstDash val="solid"/>
            <a:round/>
            <a:headEnd len="sm" w="sm" type="none"/>
            <a:tailEnd len="sm" w="sm" type="none"/>
          </a:ln>
        </p:spPr>
      </p:pic>
      <p:sp>
        <p:nvSpPr>
          <p:cNvPr id="62" name="Google Shape;62;p1"/>
          <p:cNvSpPr txBox="1"/>
          <p:nvPr/>
        </p:nvSpPr>
        <p:spPr>
          <a:xfrm>
            <a:off x="22185858" y="13211578"/>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a:t>
            </a:r>
            <a:r>
              <a:rPr i="1" lang="en-US" sz="2800">
                <a:solidFill>
                  <a:schemeClr val="dk1"/>
                </a:solidFill>
              </a:rPr>
              <a:t>2</a:t>
            </a:r>
            <a:r>
              <a:rPr b="0" i="1" lang="en-US" sz="2800" u="none" cap="none" strike="noStrike">
                <a:solidFill>
                  <a:schemeClr val="dk1"/>
                </a:solidFill>
                <a:latin typeface="Arial"/>
                <a:ea typeface="Arial"/>
                <a:cs typeface="Arial"/>
                <a:sym typeface="Arial"/>
              </a:rPr>
              <a:t>. </a:t>
            </a:r>
            <a:r>
              <a:rPr i="1" lang="en-US" sz="2800">
                <a:solidFill>
                  <a:schemeClr val="dk1"/>
                </a:solidFill>
              </a:rPr>
              <a:t>Successful BIL Test at 90 kV</a:t>
            </a:r>
            <a:endParaRPr b="0" i="0" sz="1400" u="none" cap="none" strike="noStrike">
              <a:solidFill>
                <a:srgbClr val="000000"/>
              </a:solidFill>
              <a:latin typeface="Arial"/>
              <a:ea typeface="Arial"/>
              <a:cs typeface="Arial"/>
              <a:sym typeface="Arial"/>
            </a:endParaRPr>
          </a:p>
        </p:txBody>
      </p:sp>
      <p:pic>
        <p:nvPicPr>
          <p:cNvPr id="63" name="Google Shape;63;p1"/>
          <p:cNvPicPr preferRelativeResize="0"/>
          <p:nvPr/>
        </p:nvPicPr>
        <p:blipFill rotWithShape="1">
          <a:blip r:embed="rId7">
            <a:alphaModFix/>
          </a:blip>
          <a:srcRect b="0" l="0" r="0" t="8374"/>
          <a:stretch/>
        </p:blipFill>
        <p:spPr>
          <a:xfrm>
            <a:off x="27311875" y="21437425"/>
            <a:ext cx="4645926" cy="3141376"/>
          </a:xfrm>
          <a:prstGeom prst="rect">
            <a:avLst/>
          </a:prstGeom>
          <a:noFill/>
          <a:ln>
            <a:noFill/>
          </a:ln>
        </p:spPr>
      </p:pic>
      <p:pic>
        <p:nvPicPr>
          <p:cNvPr id="64" name="Google Shape;64;p1"/>
          <p:cNvPicPr preferRelativeResize="0"/>
          <p:nvPr/>
        </p:nvPicPr>
        <p:blipFill rotWithShape="1">
          <a:blip r:embed="rId8">
            <a:alphaModFix/>
          </a:blip>
          <a:srcRect b="23607" l="6341" r="17165" t="5711"/>
          <a:stretch/>
        </p:blipFill>
        <p:spPr>
          <a:xfrm>
            <a:off x="22185851" y="21437413"/>
            <a:ext cx="4645924" cy="3141387"/>
          </a:xfrm>
          <a:prstGeom prst="rect">
            <a:avLst/>
          </a:prstGeom>
          <a:noFill/>
          <a:ln>
            <a:noFill/>
          </a:ln>
        </p:spPr>
      </p:pic>
      <p:pic>
        <p:nvPicPr>
          <p:cNvPr id="65" name="Google Shape;65;p1" title="image.png"/>
          <p:cNvPicPr preferRelativeResize="0"/>
          <p:nvPr/>
        </p:nvPicPr>
        <p:blipFill rotWithShape="1">
          <a:blip r:embed="rId9">
            <a:alphaModFix/>
          </a:blip>
          <a:srcRect b="0" l="0" r="0" t="8592"/>
          <a:stretch/>
        </p:blipFill>
        <p:spPr>
          <a:xfrm>
            <a:off x="33615700" y="6921633"/>
            <a:ext cx="7780849" cy="5630344"/>
          </a:xfrm>
          <a:prstGeom prst="rect">
            <a:avLst/>
          </a:prstGeom>
          <a:noFill/>
          <a:ln>
            <a:noFill/>
          </a:ln>
        </p:spPr>
      </p:pic>
      <p:sp>
        <p:nvSpPr>
          <p:cNvPr id="66" name="Google Shape;66;p1"/>
          <p:cNvSpPr txBox="1"/>
          <p:nvPr/>
        </p:nvSpPr>
        <p:spPr>
          <a:xfrm>
            <a:off x="33028836" y="19708730"/>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 Figure 5: Website display of Switch State</a:t>
            </a:r>
            <a:r>
              <a:rPr b="0" i="1"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67" name="Google Shape;67;p1"/>
          <p:cNvPicPr preferRelativeResize="0"/>
          <p:nvPr/>
        </p:nvPicPr>
        <p:blipFill rotWithShape="1">
          <a:blip r:embed="rId10">
            <a:alphaModFix/>
          </a:blip>
          <a:srcRect b="22479" l="0" r="23913" t="8138"/>
          <a:stretch/>
        </p:blipFill>
        <p:spPr>
          <a:xfrm>
            <a:off x="23723489" y="25442600"/>
            <a:ext cx="7238174" cy="5261325"/>
          </a:xfrm>
          <a:prstGeom prst="rect">
            <a:avLst/>
          </a:prstGeom>
          <a:noFill/>
          <a:ln>
            <a:noFill/>
          </a:ln>
        </p:spPr>
      </p:pic>
      <p:pic>
        <p:nvPicPr>
          <p:cNvPr id="68" name="Google Shape;68;p1" title="image (1).png"/>
          <p:cNvPicPr preferRelativeResize="0"/>
          <p:nvPr/>
        </p:nvPicPr>
        <p:blipFill rotWithShape="1">
          <a:blip r:embed="rId11">
            <a:alphaModFix/>
          </a:blip>
          <a:srcRect b="1244" l="2944" r="3291" t="0"/>
          <a:stretch/>
        </p:blipFill>
        <p:spPr>
          <a:xfrm>
            <a:off x="33879646" y="13070772"/>
            <a:ext cx="7780852" cy="6119150"/>
          </a:xfrm>
          <a:prstGeom prst="rect">
            <a:avLst/>
          </a:prstGeom>
          <a:noFill/>
          <a:ln>
            <a:noFill/>
          </a:ln>
        </p:spPr>
      </p:pic>
      <p:sp>
        <p:nvSpPr>
          <p:cNvPr id="69" name="Google Shape;69;p1"/>
          <p:cNvSpPr txBox="1"/>
          <p:nvPr/>
        </p:nvSpPr>
        <p:spPr>
          <a:xfrm>
            <a:off x="38570000" y="7701600"/>
            <a:ext cx="2055000" cy="8403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Closed</a:t>
            </a:r>
            <a:endParaRPr b="1" sz="3000">
              <a:solidFill>
                <a:schemeClr val="lt1"/>
              </a:solidFill>
            </a:endParaRPr>
          </a:p>
        </p:txBody>
      </p:sp>
      <p:sp>
        <p:nvSpPr>
          <p:cNvPr id="70" name="Google Shape;70;p1"/>
          <p:cNvSpPr/>
          <p:nvPr/>
        </p:nvSpPr>
        <p:spPr>
          <a:xfrm>
            <a:off x="38860125" y="15179325"/>
            <a:ext cx="2055000" cy="7116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
          <p:cNvSpPr txBox="1"/>
          <p:nvPr/>
        </p:nvSpPr>
        <p:spPr>
          <a:xfrm>
            <a:off x="38387625" y="15167313"/>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chemeClr val="lt2"/>
                </a:solidFill>
                <a:highlight>
                  <a:schemeClr val="accent3"/>
                </a:highlight>
              </a:rPr>
              <a:t>Open</a:t>
            </a:r>
            <a:endParaRPr sz="400">
              <a:solidFill>
                <a:schemeClr val="lt2"/>
              </a:solidFill>
            </a:endParaRPr>
          </a:p>
        </p:txBody>
      </p:sp>
      <p:sp>
        <p:nvSpPr>
          <p:cNvPr id="72" name="Google Shape;72;p1"/>
          <p:cNvSpPr/>
          <p:nvPr/>
        </p:nvSpPr>
        <p:spPr>
          <a:xfrm>
            <a:off x="39636670" y="16008327"/>
            <a:ext cx="501900" cy="19566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
          <p:cNvSpPr/>
          <p:nvPr/>
        </p:nvSpPr>
        <p:spPr>
          <a:xfrm rot="5400000">
            <a:off x="37201854" y="7112133"/>
            <a:ext cx="501900" cy="19566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
          <p:cNvSpPr txBox="1"/>
          <p:nvPr/>
        </p:nvSpPr>
        <p:spPr>
          <a:xfrm>
            <a:off x="22442211" y="30849105"/>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 Figure 4: Thermal Image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search Poster Template">
  <a:themeElements>
    <a:clrScheme name="Custom 2">
      <a:dk1>
        <a:srgbClr val="333333"/>
      </a:dk1>
      <a:lt1>
        <a:srgbClr val="FFFFFF"/>
      </a:lt1>
      <a:dk2>
        <a:srgbClr val="5D0025"/>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2016-09-29T18:43:16Z</dcterms:created>
  <dc:creator>Lagoudas, Magdalini Z</dc:creator>
</cp:coreProperties>
</file>